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6" r:id="rId4"/>
    <p:sldId id="271" r:id="rId5"/>
    <p:sldId id="272" r:id="rId6"/>
    <p:sldId id="267" r:id="rId7"/>
    <p:sldId id="268" r:id="rId8"/>
    <p:sldId id="269" r:id="rId9"/>
    <p:sldId id="273" r:id="rId10"/>
    <p:sldId id="270" r:id="rId11"/>
    <p:sldId id="274" r:id="rId12"/>
    <p:sldId id="27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31-8-2014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3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vos@aoc-oost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aken.wikiwijs.nl/3884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84175"/>
          </a:xfrm>
        </p:spPr>
        <p:txBody>
          <a:bodyPr/>
          <a:lstStyle/>
          <a:p>
            <a:pPr algn="ctr"/>
            <a:r>
              <a:rPr lang="nl-NL" dirty="0" smtClean="0"/>
              <a:t>Inleiding</a:t>
            </a:r>
            <a:br>
              <a:rPr lang="nl-NL" dirty="0" smtClean="0"/>
            </a:br>
            <a:r>
              <a:rPr lang="nl-NL" dirty="0" smtClean="0"/>
              <a:t>Flora &amp; Faunakennis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lnSpcReduction="10000"/>
          </a:bodyPr>
          <a:lstStyle/>
          <a:p>
            <a:r>
              <a:rPr lang="nl-NL" sz="3200" b="1" dirty="0" smtClean="0"/>
              <a:t>E</a:t>
            </a:r>
            <a:r>
              <a:rPr lang="nl-NL" sz="3200" b="1" dirty="0" smtClean="0"/>
              <a:t>. </a:t>
            </a:r>
            <a:r>
              <a:rPr lang="nl-NL" sz="3200" b="1" dirty="0" smtClean="0"/>
              <a:t>Vos</a:t>
            </a:r>
          </a:p>
          <a:p>
            <a:r>
              <a:rPr lang="nl-NL" dirty="0" smtClean="0">
                <a:hlinkClick r:id="rId2"/>
              </a:rPr>
              <a:t>evos@aoc-oost.nl</a:t>
            </a:r>
            <a:r>
              <a:rPr lang="nl-NL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Klas </a:t>
            </a:r>
            <a:r>
              <a:rPr lang="nl-NL" dirty="0" smtClean="0"/>
              <a:t>N3.1/N4.1</a:t>
            </a:r>
          </a:p>
          <a:p>
            <a:r>
              <a:rPr lang="nl-NL" dirty="0" smtClean="0"/>
              <a:t>2014-2015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7" y="4005064"/>
            <a:ext cx="3594316" cy="238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Leren van planten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‘Ze lijken allemaal hetzelfde</a:t>
            </a:r>
            <a:r>
              <a:rPr lang="nl-NL" dirty="0" smtClean="0"/>
              <a:t>!’</a:t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>‘Die planten zijn zo moeilijk te herkennen</a:t>
            </a:r>
            <a:r>
              <a:rPr lang="nl-NL" dirty="0" smtClean="0"/>
              <a:t>.’</a:t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>‘Latijnse namen zijn zo moeilijk te schrijven.’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i="1" dirty="0"/>
              <a:t>Dit zijn vaak gehoorde klachten in de les. Nu is planten leren niet gemakkelijk, maar het vraagt ook vaak een andere manier van leren.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595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Leren van 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 kijken naar de plant;</a:t>
            </a:r>
          </a:p>
          <a:p>
            <a:r>
              <a:rPr lang="nl-NL" dirty="0"/>
              <a:t>2. kijken naar het bekende;</a:t>
            </a:r>
          </a:p>
          <a:p>
            <a:r>
              <a:rPr lang="nl-NL" dirty="0"/>
              <a:t>3. kijken naar het nieuwe;</a:t>
            </a:r>
          </a:p>
          <a:p>
            <a:r>
              <a:rPr lang="nl-NL" dirty="0"/>
              <a:t>4. samenvatten;</a:t>
            </a:r>
          </a:p>
          <a:p>
            <a:r>
              <a:rPr lang="nl-NL" dirty="0"/>
              <a:t>5. inprenten en opschrijven.</a:t>
            </a:r>
          </a:p>
        </p:txBody>
      </p:sp>
      <p:pic>
        <p:nvPicPr>
          <p:cNvPr id="4098" name="Picture 2" descr="H:\WVW_0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1"/>
            <a:ext cx="3456384" cy="23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Wikiwijs Flora &amp; Faunakennis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maken.wikiwijs.nl/38849</a:t>
            </a:r>
            <a:r>
              <a:rPr lang="nl-NL" dirty="0" smtClean="0"/>
              <a:t>   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Flora &amp; Faunakennis boek</a:t>
            </a:r>
          </a:p>
          <a:p>
            <a:r>
              <a:rPr lang="nl-NL" dirty="0" smtClean="0"/>
              <a:t>pagina 3 t/m 7</a:t>
            </a:r>
          </a:p>
          <a:p>
            <a:endParaRPr lang="nl-NL" dirty="0"/>
          </a:p>
          <a:p>
            <a:r>
              <a:rPr lang="nl-NL" dirty="0" err="1" smtClean="0"/>
              <a:t>N@tschool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79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488832" cy="45365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Plantengroepen;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h</a:t>
            </a:r>
            <a:r>
              <a:rPr lang="nl-NL" dirty="0" smtClean="0"/>
              <a:t>outachtige gewassen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kruidachtige gewassen</a:t>
            </a:r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Nederlandse en wetenschappelijke </a:t>
            </a:r>
            <a:r>
              <a:rPr lang="nl-NL" dirty="0" smtClean="0"/>
              <a:t>plantennamen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Waarom Wetenschappelijke namen?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Nomenclatuur;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g</a:t>
            </a:r>
            <a:r>
              <a:rPr lang="nl-NL" dirty="0" smtClean="0"/>
              <a:t>eslachtsnaam / soortaanduiding / cultivar</a:t>
            </a:r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Leren van 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20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Plantengroepen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560840" cy="4536504"/>
          </a:xfrm>
        </p:spPr>
        <p:txBody>
          <a:bodyPr>
            <a:normAutofit fontScale="92500"/>
          </a:bodyPr>
          <a:lstStyle/>
          <a:p>
            <a:r>
              <a:rPr lang="nl-NL" b="1" dirty="0" err="1"/>
              <a:t>éénjarige</a:t>
            </a:r>
            <a:r>
              <a:rPr lang="nl-NL" b="1" dirty="0"/>
              <a:t> </a:t>
            </a:r>
            <a:r>
              <a:rPr lang="nl-NL" b="1" dirty="0" smtClean="0"/>
              <a:t>planten: </a:t>
            </a:r>
            <a:r>
              <a:rPr lang="nl-NL" dirty="0"/>
              <a:t>de gehele ontwikkeling (van zaad tot zaad) </a:t>
            </a:r>
            <a:r>
              <a:rPr lang="nl-NL" dirty="0" smtClean="0"/>
              <a:t>speelt zich </a:t>
            </a:r>
            <a:r>
              <a:rPr lang="nl-NL" dirty="0"/>
              <a:t>af binnen één jaar (groeiseizoen). </a:t>
            </a:r>
          </a:p>
          <a:p>
            <a:r>
              <a:rPr lang="nl-NL" b="1" dirty="0" smtClean="0"/>
              <a:t>tweejarige planten: </a:t>
            </a:r>
            <a:r>
              <a:rPr lang="nl-NL" dirty="0"/>
              <a:t>deze bloeien in het tweede jaar, vormen na bestuiving zaad en sterven vervolgens af. </a:t>
            </a:r>
          </a:p>
          <a:p>
            <a:r>
              <a:rPr lang="nl-NL" b="1" dirty="0" smtClean="0"/>
              <a:t>meerjarige kruidachtige planten: </a:t>
            </a:r>
            <a:r>
              <a:rPr lang="nl-NL" dirty="0" smtClean="0"/>
              <a:t>deze groeien gedurende een aantal jaren, sluiten hun ontwikkeling af met een éénmalige bloei en sterven daarna af.</a:t>
            </a:r>
          </a:p>
          <a:p>
            <a:r>
              <a:rPr lang="nl-NL" b="1" dirty="0" smtClean="0"/>
              <a:t>overblijvende kruiden en vaste planten: </a:t>
            </a:r>
            <a:r>
              <a:rPr lang="nl-NL" dirty="0"/>
              <a:t>bloeien vele jaren achtereen. Ze overwinteren meestal door middel van ondergrondse delen (soms ook met bovengrondse delen).</a:t>
            </a:r>
          </a:p>
          <a:p>
            <a:r>
              <a:rPr lang="nl-NL" b="1" dirty="0" smtClean="0"/>
              <a:t>houtige planten: </a:t>
            </a:r>
            <a:r>
              <a:rPr lang="nl-NL" dirty="0"/>
              <a:t>(half-heesters, heesters, struiken en bomen) overwinteren met bovengrondse delen.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71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Houtachtige gewassen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Bosplantsoen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Coniferen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Heesters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Fruit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Klim en Leiplanten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Rozen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Kuipplanten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3165816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16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Kruidachtige gewassen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Vaste 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Bol- en Knolgewassen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Eén- en </a:t>
            </a:r>
            <a:r>
              <a:rPr lang="nl-NL" dirty="0" smtClean="0"/>
              <a:t>tweejarigen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Water- en </a:t>
            </a:r>
            <a:r>
              <a:rPr lang="nl-NL" dirty="0" smtClean="0"/>
              <a:t>moerasplanten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Wilde flora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4137918" cy="27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1825"/>
            <a:ext cx="170765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68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Planten namen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Wetenschappelijke namen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Latijnse en Griekse namen</a:t>
            </a:r>
          </a:p>
          <a:p>
            <a:endParaRPr lang="nl-NL" dirty="0" smtClean="0"/>
          </a:p>
          <a:p>
            <a:r>
              <a:rPr lang="nl-NL" dirty="0" smtClean="0"/>
              <a:t>Linnaeus </a:t>
            </a:r>
            <a:r>
              <a:rPr lang="nl-NL" dirty="0"/>
              <a:t>gaf elke plant een naam die bestond uit twee delen. Deze tweeledige</a:t>
            </a:r>
          </a:p>
          <a:p>
            <a:r>
              <a:rPr lang="nl-NL" dirty="0"/>
              <a:t>naamgeving heet ook wel de ‘</a:t>
            </a:r>
            <a:r>
              <a:rPr lang="nl-NL" i="1" dirty="0"/>
              <a:t>binaire nomenclatuur’</a:t>
            </a:r>
            <a:r>
              <a:rPr lang="nl-NL" dirty="0"/>
              <a:t>. Het eerste deel van de</a:t>
            </a:r>
          </a:p>
          <a:p>
            <a:r>
              <a:rPr lang="nl-NL" dirty="0"/>
              <a:t>naam is de </a:t>
            </a:r>
            <a:r>
              <a:rPr lang="nl-NL" b="1" dirty="0"/>
              <a:t>geslachtsnaam</a:t>
            </a:r>
            <a:r>
              <a:rPr lang="nl-NL" dirty="0"/>
              <a:t>, het tweede deel de </a:t>
            </a:r>
            <a:r>
              <a:rPr lang="nl-NL" b="1" dirty="0"/>
              <a:t>soortaanduiding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25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700" dirty="0" smtClean="0"/>
              <a:t>Wetenschappelijke  namen?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</a:t>
            </a:r>
            <a:r>
              <a:rPr lang="nl-NL" dirty="0" smtClean="0"/>
              <a:t>etenschappelijke </a:t>
            </a:r>
            <a:r>
              <a:rPr lang="nl-NL" dirty="0"/>
              <a:t>namen zijn </a:t>
            </a:r>
            <a:r>
              <a:rPr lang="nl-NL" dirty="0" smtClean="0"/>
              <a:t>volledig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</a:t>
            </a:r>
            <a:r>
              <a:rPr lang="nl-NL" dirty="0" smtClean="0"/>
              <a:t>oor </a:t>
            </a:r>
            <a:r>
              <a:rPr lang="nl-NL" dirty="0"/>
              <a:t>de </a:t>
            </a:r>
            <a:r>
              <a:rPr lang="nl-NL" dirty="0" smtClean="0"/>
              <a:t>duidelijkheid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</a:t>
            </a:r>
            <a:r>
              <a:rPr lang="nl-NL" dirty="0" smtClean="0"/>
              <a:t>m </a:t>
            </a:r>
            <a:r>
              <a:rPr lang="nl-NL" dirty="0"/>
              <a:t>verwantschap te kunnen </a:t>
            </a:r>
            <a:r>
              <a:rPr lang="nl-NL" dirty="0" smtClean="0"/>
              <a:t>zien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 verwarring te voorkomen, zijn er internationale regels die voorschrijven hoe de naamgeving van planten is </a:t>
            </a:r>
            <a:r>
              <a:rPr lang="nl-NL" dirty="0" smtClean="0"/>
              <a:t>geregeld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Elke 5 jaar herziening n.a.v. DNA onderzoek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02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Nomenclatuur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Onder nomenclatuur verstaat men de wetenschap, die zich bezig houdt met het geven van een juiste naam aan planten.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wetenschappelijke naam bestaat altijd uit twee delen: een </a:t>
            </a:r>
            <a:r>
              <a:rPr lang="nl-NL" b="1" u="sng" dirty="0"/>
              <a:t>geslachtsnaam</a:t>
            </a:r>
            <a:r>
              <a:rPr lang="nl-NL" dirty="0"/>
              <a:t> (Genus) en een </a:t>
            </a:r>
            <a:r>
              <a:rPr lang="nl-NL" b="1" u="sng" dirty="0"/>
              <a:t>soortaanduiding</a:t>
            </a:r>
            <a:r>
              <a:rPr lang="nl-NL" dirty="0"/>
              <a:t> (Species).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De </a:t>
            </a:r>
            <a:r>
              <a:rPr lang="nl-NL" dirty="0"/>
              <a:t>eerste letter van de geslachtsnaam schrijf je altijd met een </a:t>
            </a:r>
            <a:r>
              <a:rPr lang="nl-NL" b="1" i="1" dirty="0"/>
              <a:t>hoofdletter</a:t>
            </a:r>
            <a:r>
              <a:rPr lang="nl-NL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eerste letter van de soortaanduiding altijd met een </a:t>
            </a:r>
            <a:r>
              <a:rPr lang="nl-NL" b="1" i="1" dirty="0"/>
              <a:t>kleine letter</a:t>
            </a:r>
            <a:r>
              <a:rPr lang="nl-NL" dirty="0"/>
              <a:t>. De geslachtsnaam en </a:t>
            </a:r>
            <a:r>
              <a:rPr lang="nl-NL" dirty="0" smtClean="0"/>
              <a:t>de soortaanduiding </a:t>
            </a:r>
            <a:r>
              <a:rPr lang="nl-NL" dirty="0"/>
              <a:t>vormen samen de </a:t>
            </a:r>
            <a:r>
              <a:rPr lang="nl-NL" dirty="0" smtClean="0"/>
              <a:t>     wetenschappelijke </a:t>
            </a:r>
            <a:r>
              <a:rPr lang="nl-NL" dirty="0"/>
              <a:t>soortnaam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47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Nomenclatuur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6" y="2348880"/>
            <a:ext cx="734481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94498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389</Words>
  <Application>Microsoft Office PowerPoint</Application>
  <PresentationFormat>Diavoorstelling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Powerpoint AOC Oost 2012</vt:lpstr>
      <vt:lpstr>Inleiding Flora &amp; Faunakennis</vt:lpstr>
      <vt:lpstr>Inhoud</vt:lpstr>
      <vt:lpstr>Plantengroepen</vt:lpstr>
      <vt:lpstr>Houtachtige gewassen</vt:lpstr>
      <vt:lpstr>Kruidachtige gewassen</vt:lpstr>
      <vt:lpstr>Planten namen </vt:lpstr>
      <vt:lpstr>Wetenschappelijke  namen? </vt:lpstr>
      <vt:lpstr>Nomenclatuur</vt:lpstr>
      <vt:lpstr>Nomenclatuur</vt:lpstr>
      <vt:lpstr>Leren van planten </vt:lpstr>
      <vt:lpstr>Leren van planten</vt:lpstr>
      <vt:lpstr>Opdrachten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evos</cp:lastModifiedBy>
  <cp:revision>28</cp:revision>
  <dcterms:created xsi:type="dcterms:W3CDTF">2012-12-05T14:47:34Z</dcterms:created>
  <dcterms:modified xsi:type="dcterms:W3CDTF">2014-08-31T12:41:18Z</dcterms:modified>
</cp:coreProperties>
</file>